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54" r:id="rId1"/>
  </p:sldMasterIdLst>
  <p:notesMasterIdLst>
    <p:notesMasterId r:id="rId21"/>
  </p:notesMasterIdLst>
  <p:sldIdLst>
    <p:sldId id="256" r:id="rId2"/>
    <p:sldId id="257" r:id="rId3"/>
    <p:sldId id="274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954" y="-1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0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42213180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1511200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2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38378876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56077188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55052579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4562267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618203"/>
            <a:ext cx="2808000" cy="295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752466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16018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44329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78478916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07046844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5492840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426834547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07899371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82797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05961374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1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58558439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7738248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  <p:sldLayoutId id="2147483866" r:id="rId12"/>
    <p:sldLayoutId id="2147483867" r:id="rId13"/>
    <p:sldLayoutId id="2147483868" r:id="rId14"/>
    <p:sldLayoutId id="2147483869" r:id="rId15"/>
    <p:sldLayoutId id="2147483870" r:id="rId16"/>
    <p:sldLayoutId id="2147483871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august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Instructables.com" TargetMode="External"/><Relationship Id="rId5" Type="http://schemas.openxmlformats.org/officeDocument/2006/relationships/hyperlink" Target="https://www.hackster.io/Kishore10211/smart-doorbell-with-azure-windows10-iot-uwp-app-0e4e4d" TargetMode="External"/><Relationship Id="rId4" Type="http://schemas.openxmlformats.org/officeDocument/2006/relationships/hyperlink" Target="http://www.skybell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  <p:extLst/>
          </p:nvPr>
        </p:nvSpPr>
        <p:spPr>
          <a:xfrm>
            <a:off x="608013" y="1087438"/>
            <a:ext cx="3668170" cy="222726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Astut</a:t>
            </a:r>
            <a:r>
              <a:rPr dirty="0">
                <a:solidFill>
                  <a:schemeClr val="tx1"/>
                </a:solidFill>
              </a:rPr>
              <a:t>ë</a:t>
            </a:r>
            <a:r>
              <a:rPr lang="en" dirty="0"/>
              <a:t>Bell</a:t>
            </a:r>
            <a:r>
              <a:rPr lang="en-IN" dirty="0"/>
              <a:t> 2.0</a:t>
            </a:r>
            <a:r>
              <a:rPr lang="en" dirty="0"/>
              <a:t> </a:t>
            </a:r>
            <a:endParaRPr lang="en-US" dirty="0">
              <a:solidFill>
                <a:schemeClr val="tx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1600" dirty="0"/>
              <a:t>Using Raspberry Pi</a:t>
            </a:r>
            <a:r>
              <a:rPr lang="en-IN" sz="1600" dirty="0"/>
              <a:t> ( </a:t>
            </a:r>
            <a:r>
              <a:rPr lang="en-IN" sz="1600" dirty="0" err="1"/>
              <a:t>OpenCV</a:t>
            </a:r>
            <a:r>
              <a:rPr lang="en-IN" sz="1600"/>
              <a:t> )</a:t>
            </a:r>
            <a:endParaRPr lang="en" sz="1600" dirty="0"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  <p:extLst/>
          </p:nvPr>
        </p:nvSpPr>
        <p:spPr>
          <a:xfrm>
            <a:off x="607501" y="4133850"/>
            <a:ext cx="7927975" cy="5158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Deepraj Darbar</a:t>
            </a:r>
          </a:p>
          <a:p>
            <a:pPr>
              <a:spcBef>
                <a:spcPts val="0"/>
              </a:spcBef>
            </a:pPr>
            <a:r>
              <a:rPr lang="en" dirty="0"/>
              <a:t>Frank Macwan</a:t>
            </a:r>
          </a:p>
        </p:txBody>
      </p:sp>
      <p:sp>
        <p:nvSpPr>
          <p:cNvPr id="64" name="Shape 64"/>
          <p:cNvSpPr txBox="1"/>
          <p:nvPr>
            <p:extLst/>
          </p:nvPr>
        </p:nvSpPr>
        <p:spPr>
          <a:xfrm>
            <a:off x="6170774" y="4034046"/>
            <a:ext cx="2755800" cy="7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18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Internal Guide:</a:t>
            </a:r>
            <a:endParaRPr lang="en" sz="1800" dirty="0">
              <a:solidFill>
                <a:srgbClr val="FFFFFF"/>
              </a:solidFill>
              <a:latin typeface="Oswald"/>
              <a:ea typeface="Oswald"/>
              <a:cs typeface="Oswald"/>
            </a:endParaRPr>
          </a:p>
          <a:p>
            <a:pPr algn="ctr"/>
            <a:r>
              <a:rPr lang="en" sz="18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Prof.</a:t>
            </a:r>
            <a:r>
              <a:rPr lang="en" sz="1800" dirty="0">
                <a:solidFill>
                  <a:srgbClr val="FFFFFF"/>
                </a:solidFill>
                <a:latin typeface="Oswald"/>
                <a:ea typeface="Oswald"/>
                <a:cs typeface="Oswald"/>
              </a:rPr>
              <a:t> Tejasvee Gupta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 descr="12.jpg"/>
          <p:cNvPicPr preferRelativeResize="0"/>
          <p:nvPr/>
        </p:nvPicPr>
        <p:blipFill rotWithShape="1">
          <a:blip r:embed="rId3">
            <a:alphaModFix/>
          </a:blip>
          <a:srcRect t="13181" b="13181"/>
          <a:stretch/>
        </p:blipFill>
        <p:spPr>
          <a:xfrm>
            <a:off x="5408577" y="799922"/>
            <a:ext cx="3309973" cy="1300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 descr="13.jpeg"/>
          <p:cNvPicPr preferRelativeResize="0"/>
          <p:nvPr/>
        </p:nvPicPr>
        <p:blipFill rotWithShape="1">
          <a:blip r:embed="rId4">
            <a:alphaModFix/>
          </a:blip>
          <a:srcRect t="14044" b="14044"/>
          <a:stretch/>
        </p:blipFill>
        <p:spPr>
          <a:xfrm>
            <a:off x="5399963" y="2313159"/>
            <a:ext cx="3319178" cy="227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 txBox="1">
            <a:spLocks noGrp="1"/>
          </p:cNvSpPr>
          <p:nvPr>
            <p:ph type="title" idx="4294967295"/>
          </p:nvPr>
        </p:nvSpPr>
        <p:spPr>
          <a:xfrm>
            <a:off x="858838" y="0"/>
            <a:ext cx="8285162" cy="73342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Internationally Available </a:t>
            </a:r>
          </a:p>
        </p:txBody>
      </p:sp>
      <p:pic>
        <p:nvPicPr>
          <p:cNvPr id="2" name="Picture 2" descr="split_asset_momburglar_1800w-1600x1067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850" y="790347"/>
            <a:ext cx="4730750" cy="379435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  <p:extLst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/>
              <a:t> Proposed                    v/s               Existing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  <p:extLst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Char char="•"/>
            </a:pPr>
            <a:r>
              <a:rPr lang="en" dirty="0"/>
              <a:t>A round-the-clock anywhere you go stream available.</a:t>
            </a:r>
            <a:endParaRPr lang="en-US" dirty="0"/>
          </a:p>
          <a:p>
            <a:pPr marL="514350" lvl="0" indent="-285750" rtl="0">
              <a:spcBef>
                <a:spcPts val="0"/>
              </a:spcBef>
              <a:buChar char="•"/>
            </a:pPr>
            <a:r>
              <a:rPr lang="en" dirty="0"/>
              <a:t>Sensor to sense and capture a photo.</a:t>
            </a:r>
          </a:p>
          <a:p>
            <a:pPr marL="514350" lvl="0" indent="-285750" rtl="0">
              <a:spcBef>
                <a:spcPts val="0"/>
              </a:spcBef>
              <a:buChar char="•"/>
            </a:pPr>
            <a:r>
              <a:rPr lang="en" dirty="0"/>
              <a:t>If user is away, he/she can still view the image/video later or simultaneously.</a:t>
            </a:r>
          </a:p>
          <a:p>
            <a:pPr marL="514350" indent="-285750">
              <a:buChar char="•"/>
            </a:pPr>
            <a:r>
              <a:rPr lang="en" dirty="0"/>
              <a:t>An SMS/Email Notification Module displaying alert signal</a:t>
            </a:r>
            <a:endParaRPr lang="en-IN" dirty="0"/>
          </a:p>
          <a:p>
            <a:pPr marL="514350" indent="-285750">
              <a:buChar char="•"/>
            </a:pPr>
            <a:r>
              <a:rPr lang="en-IN" dirty="0"/>
              <a:t>Face Recognition to identify registered users</a:t>
            </a:r>
          </a:p>
        </p:txBody>
      </p:sp>
      <p:sp>
        <p:nvSpPr>
          <p:cNvPr id="131" name="Shape 131"/>
          <p:cNvSpPr txBox="1">
            <a:spLocks noGrp="1"/>
          </p:cNvSpPr>
          <p:nvPr>
            <p:ph type="body" idx="2"/>
            <p:extLst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indent="-285750">
              <a:buChar char="•"/>
            </a:pPr>
            <a:r>
              <a:rPr lang="en" dirty="0"/>
              <a:t>Only indoor video streaming available</a:t>
            </a:r>
            <a:endParaRPr lang="en-US" dirty="0"/>
          </a:p>
          <a:p>
            <a:pPr marL="514350" indent="-285750">
              <a:buChar char="•"/>
            </a:pPr>
            <a:r>
              <a:rPr lang="en" dirty="0"/>
              <a:t>to the device.</a:t>
            </a:r>
            <a:endParaRPr lang="en-US" dirty="0"/>
          </a:p>
          <a:p>
            <a:pPr marL="514350" lvl="0" indent="-285750" rtl="0">
              <a:spcBef>
                <a:spcPts val="0"/>
              </a:spcBef>
              <a:buChar char="•"/>
            </a:pPr>
            <a:r>
              <a:rPr lang="en" dirty="0"/>
              <a:t>No such sensors available and if present, it only rings door bell.</a:t>
            </a:r>
          </a:p>
          <a:p>
            <a:pPr marL="514350" indent="-285750">
              <a:buChar char="•"/>
            </a:pPr>
            <a:r>
              <a:rPr lang="en" dirty="0"/>
              <a:t>If owner away, doorbell doesn't serve it's purpose.</a:t>
            </a:r>
          </a:p>
          <a:p>
            <a:pPr marL="514350" lvl="0" indent="-285750">
              <a:spcBef>
                <a:spcPts val="0"/>
              </a:spcBef>
              <a:buChar char="•"/>
            </a:pPr>
            <a:r>
              <a:rPr lang="en" dirty="0"/>
              <a:t>No notification module present.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Circuit Diagram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 descr="c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1637"/>
            <a:ext cx="9143999" cy="432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UML Diagrams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" y="1876425"/>
            <a:ext cx="8572500" cy="165949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 txBox="1">
            <a:spLocks noGrp="1"/>
          </p:cNvSpPr>
          <p:nvPr>
            <p:ph type="title" idx="4294967295"/>
          </p:nvPr>
        </p:nvSpPr>
        <p:spPr>
          <a:xfrm>
            <a:off x="0" y="373063"/>
            <a:ext cx="8521700" cy="73342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System Architecture (Flow)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 idx="4294967295"/>
          </p:nvPr>
        </p:nvSpPr>
        <p:spPr>
          <a:xfrm>
            <a:off x="0" y="373063"/>
            <a:ext cx="8521700" cy="73342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Use Case Diagram</a:t>
            </a:r>
          </a:p>
        </p:txBody>
      </p:sp>
      <p:pic>
        <p:nvPicPr>
          <p:cNvPr id="4" name="Picture 3" descr="Usecase(AstuteBell).PNG"/>
          <p:cNvPicPr>
            <a:picLocks noChangeAspect="1"/>
          </p:cNvPicPr>
          <p:nvPr/>
        </p:nvPicPr>
        <p:blipFill>
          <a:blip r:embed="rId3"/>
          <a:srcRect l="8250" t="9090" r="6888" b="21348"/>
          <a:stretch>
            <a:fillRect/>
          </a:stretch>
        </p:blipFill>
        <p:spPr>
          <a:xfrm>
            <a:off x="2057400" y="1200150"/>
            <a:ext cx="5486400" cy="33528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 idx="4294967295"/>
          </p:nvPr>
        </p:nvSpPr>
        <p:spPr>
          <a:xfrm>
            <a:off x="0" y="373063"/>
            <a:ext cx="8521700" cy="73342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Sequence Diagram</a:t>
            </a:r>
          </a:p>
        </p:txBody>
      </p:sp>
      <p:pic>
        <p:nvPicPr>
          <p:cNvPr id="4" name="Picture 3" descr="Sequence(AstuteBell).PNG"/>
          <p:cNvPicPr>
            <a:picLocks noChangeAspect="1"/>
          </p:cNvPicPr>
          <p:nvPr/>
        </p:nvPicPr>
        <p:blipFill>
          <a:blip r:embed="rId3"/>
          <a:srcRect t="12963" b="15926"/>
          <a:stretch>
            <a:fillRect/>
          </a:stretch>
        </p:blipFill>
        <p:spPr>
          <a:xfrm>
            <a:off x="1447800" y="1200150"/>
            <a:ext cx="5582499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/>
        </p:nvSpPr>
        <p:spPr>
          <a:xfrm>
            <a:off x="5179125" y="855275"/>
            <a:ext cx="3017100" cy="40269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title" idx="4294967295"/>
          </p:nvPr>
        </p:nvSpPr>
        <p:spPr>
          <a:xfrm>
            <a:off x="0" y="133350"/>
            <a:ext cx="8521700" cy="73342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Activity Diagram</a:t>
            </a:r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1000" y="1360562"/>
            <a:ext cx="1409700" cy="26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ctivityDiagram(AstuteBell).PNG"/>
          <p:cNvPicPr>
            <a:picLocks noChangeAspect="1"/>
          </p:cNvPicPr>
          <p:nvPr/>
        </p:nvPicPr>
        <p:blipFill>
          <a:blip r:embed="rId4"/>
          <a:srcRect l="12360" t="5556" r="18850" b="14444"/>
          <a:stretch>
            <a:fillRect/>
          </a:stretch>
        </p:blipFill>
        <p:spPr>
          <a:xfrm>
            <a:off x="990600" y="895350"/>
            <a:ext cx="40386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  <p:extLst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lang="en" sz="1400" b="1" dirty="0"/>
          </a:p>
          <a:p>
            <a:pPr>
              <a:spcAft>
                <a:spcPts val="0"/>
              </a:spcAft>
              <a:buNone/>
            </a:pPr>
            <a:r>
              <a:rPr lang="en" sz="1400" b="1" dirty="0"/>
              <a:t>Deepraj Darbar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1418BECE30024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>
              <a:spcAft>
                <a:spcPts val="0"/>
              </a:spcAft>
              <a:buNone/>
            </a:pPr>
            <a:r>
              <a:rPr lang="en" sz="1400" b="1" dirty="0"/>
              <a:t>Frank Macwan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1418BECE30030</a:t>
            </a:r>
          </a:p>
        </p:txBody>
      </p:sp>
      <p:pic>
        <p:nvPicPr>
          <p:cNvPr id="2" name="Picture 2" descr="1493314055128.png"/>
          <p:cNvPicPr>
            <a:picLocks noChangeAspect="1"/>
          </p:cNvPicPr>
          <p:nvPr/>
        </p:nvPicPr>
        <p:blipFill rotWithShape="1">
          <a:blip r:embed="rId3"/>
          <a:srcRect l="10627" r="11532" b="124"/>
          <a:stretch/>
        </p:blipFill>
        <p:spPr>
          <a:xfrm>
            <a:off x="4948428" y="1359411"/>
            <a:ext cx="3747849" cy="3205851"/>
          </a:xfrm>
          <a:prstGeom prst="rect">
            <a:avLst/>
          </a:prstGeom>
        </p:spPr>
      </p:pic>
      <p:pic>
        <p:nvPicPr>
          <p:cNvPr id="4" name="Picture 4" descr="AAEAAQAAAAAAAAbxAAAAJDZkMmY1NDlkLTJkZTEtNGYwZS04MmM3LTAzYmNmMjc0YzhhMw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650" y="657225"/>
            <a:ext cx="3413125" cy="12801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  <p:extLst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/>
              <a:t>Astut</a:t>
            </a:r>
            <a:r>
              <a:rPr dirty="0">
                <a:solidFill>
                  <a:schemeClr val="tx1"/>
                </a:solidFill>
              </a:rPr>
              <a:t>ëBell</a:t>
            </a:r>
            <a:endParaRPr lang="en-US" dirty="0"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  <p:extLst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dirty="0">
                <a:latin typeface="Microsoft YaHei"/>
                <a:ea typeface="Microsoft YaHei"/>
              </a:rPr>
              <a:t>     A Smart Doorbell which is smart enough to sense human </a:t>
            </a:r>
            <a:r>
              <a:rPr lang="en-IN" dirty="0">
                <a:latin typeface="Microsoft YaHei"/>
                <a:ea typeface="Microsoft YaHei"/>
              </a:rPr>
              <a:t>presence with integrated face detection,</a:t>
            </a:r>
            <a:r>
              <a:rPr lang="en" dirty="0">
                <a:latin typeface="Microsoft YaHei"/>
                <a:ea typeface="Microsoft YaHei"/>
              </a:rPr>
              <a:t> trigger a photo capture and send notification to the registered users.</a:t>
            </a:r>
            <a:endParaRPr lang="en-US" dirty="0">
              <a:latin typeface="Microsoft YaHei"/>
              <a:ea typeface="Microsoft YaHei"/>
            </a:endParaRPr>
          </a:p>
        </p:txBody>
      </p:sp>
      <p:pic>
        <p:nvPicPr>
          <p:cNvPr id="71" name="Shape 71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4"/>
            <a:ext cx="5591976" cy="331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 descr="Desktop.PNG"/>
          <p:cNvPicPr preferRelativeResize="0"/>
          <p:nvPr/>
        </p:nvPicPr>
        <p:blipFill rotWithShape="1">
          <a:blip r:embed="rId4">
            <a:alphaModFix/>
          </a:blip>
          <a:srcRect l="129" r="129"/>
          <a:stretch/>
        </p:blipFill>
        <p:spPr>
          <a:xfrm>
            <a:off x="4131700" y="978250"/>
            <a:ext cx="4142049" cy="2335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 descr="Portrait-oriented black smaptphon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0" y="1585374"/>
            <a:ext cx="1675824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 descr="Screenshot_2016-07-22-02-25-01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269175" y="1858794"/>
            <a:ext cx="1514674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/>
        <p:txBody>
          <a:bodyPr/>
          <a:lstStyle/>
          <a:p>
            <a:r>
              <a:rPr lang="en-US" dirty="0"/>
              <a:t>Why IoT?</a:t>
            </a:r>
          </a:p>
        </p:txBody>
      </p:sp>
      <p:pic>
        <p:nvPicPr>
          <p:cNvPr id="5" name="Picture 5" descr="IoT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10025" y="876300"/>
            <a:ext cx="4695825" cy="3324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  <p:extLst/>
          </p:nvPr>
        </p:nvSpPr>
        <p:spPr/>
        <p:txBody>
          <a:bodyPr/>
          <a:lstStyle/>
          <a:p>
            <a:r>
              <a:rPr lang="en-US" sz="1400" dirty="0"/>
              <a:t>" The best way to predict the future is to create it "</a:t>
            </a:r>
          </a:p>
          <a:p>
            <a:r>
              <a:rPr lang="en-US" sz="1400" dirty="0"/>
              <a:t>                 -Abraham Lincoln</a:t>
            </a:r>
            <a:endParaRPr sz="1400"/>
          </a:p>
        </p:txBody>
      </p:sp>
    </p:spTree>
    <p:extLst>
      <p:ext uri="{BB962C8B-B14F-4D97-AF65-F5344CB8AC3E}">
        <p14:creationId xmlns:p14="http://schemas.microsoft.com/office/powerpoint/2010/main" val="2117569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Abstract</a:t>
            </a:r>
          </a:p>
        </p:txBody>
      </p:sp>
      <p:sp>
        <p:nvSpPr>
          <p:cNvPr id="80" name="Shape 80"/>
          <p:cNvSpPr txBox="1"/>
          <p:nvPr>
            <p:extLst/>
          </p:nvPr>
        </p:nvSpPr>
        <p:spPr>
          <a:xfrm>
            <a:off x="361866" y="1771650"/>
            <a:ext cx="8520600" cy="3029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600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A doorbell that will notify you in real-time , That is something very new and innovative. It uses a P</a:t>
            </a:r>
            <a:r>
              <a:rPr lang="en-IN" sz="1600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IR</a:t>
            </a:r>
            <a:r>
              <a:rPr lang="en" sz="1600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 Motion Sensor to detect human presence, </a:t>
            </a:r>
            <a:r>
              <a:rPr lang="en-IN" sz="1600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Pi Cam</a:t>
            </a:r>
            <a:r>
              <a:rPr lang="en" sz="1600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 for </a:t>
            </a:r>
            <a:r>
              <a:rPr lang="en-IN" sz="1600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Detecting and </a:t>
            </a:r>
            <a:r>
              <a:rPr lang="en" sz="1600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capturing photos/videos and a special dovetail of Python Code to commingle all the modules and sends you a notification on your mobile</a:t>
            </a:r>
            <a:r>
              <a:rPr lang="en" sz="1600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</a:rPr>
              <a:t> on-the-go.</a:t>
            </a:r>
          </a:p>
          <a:p>
            <a:pPr lvl="0">
              <a:spcBef>
                <a:spcPts val="0"/>
              </a:spcBef>
              <a:buNone/>
            </a:pPr>
            <a:endParaRPr sz="1600"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  <a:p>
            <a:endParaRPr lang="en" sz="1600"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Shape 85"/>
          <p:cNvCxnSpPr/>
          <p:nvPr/>
        </p:nvCxnSpPr>
        <p:spPr>
          <a:xfrm>
            <a:off x="2590201" y="4324350"/>
            <a:ext cx="3890999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7" name="Shape 87" descr="102034_2_1024x1024.jpg"/>
          <p:cNvPicPr preferRelativeResize="0"/>
          <p:nvPr/>
        </p:nvPicPr>
        <p:blipFill rotWithShape="1">
          <a:blip r:embed="rId3"/>
          <a:srcRect l="4788" t="8265" r="5852" b="9092"/>
          <a:stretch/>
        </p:blipFill>
        <p:spPr>
          <a:xfrm>
            <a:off x="275545" y="361950"/>
            <a:ext cx="3197273" cy="190339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 txBox="1">
            <a:spLocks noGrp="1"/>
          </p:cNvSpPr>
          <p:nvPr>
            <p:ph type="body" idx="4294967295"/>
            <p:extLst/>
          </p:nvPr>
        </p:nvSpPr>
        <p:spPr>
          <a:xfrm>
            <a:off x="5143500" y="4230688"/>
            <a:ext cx="4000500" cy="53022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accent3"/>
                </a:solidFill>
              </a:rPr>
              <a:t> </a:t>
            </a:r>
            <a:r>
              <a:rPr lang="en" sz="2100" b="1" dirty="0">
                <a:solidFill>
                  <a:srgbClr val="43FEF4"/>
                </a:solidFill>
                <a:latin typeface="Microsoft YaHei"/>
                <a:ea typeface="Microsoft YaHei"/>
              </a:rPr>
              <a:t>Components View</a:t>
            </a:r>
          </a:p>
        </p:txBody>
      </p:sp>
      <p:pic>
        <p:nvPicPr>
          <p:cNvPr id="2" name="Picture 2" descr="SDL498421513_1375861177_image1-88fe1.jpg"/>
          <p:cNvPicPr>
            <a:picLocks noChangeAspect="1"/>
          </p:cNvPicPr>
          <p:nvPr/>
        </p:nvPicPr>
        <p:blipFill rotWithShape="1">
          <a:blip r:embed="rId4"/>
          <a:srcRect l="10372" t="16392" r="9890" b="10262"/>
          <a:stretch/>
        </p:blipFill>
        <p:spPr>
          <a:xfrm>
            <a:off x="2400300" y="2500313"/>
            <a:ext cx="1677988" cy="1722359"/>
          </a:xfrm>
          <a:prstGeom prst="rect">
            <a:avLst/>
          </a:prstGeom>
        </p:spPr>
      </p:pic>
      <p:pic>
        <p:nvPicPr>
          <p:cNvPr id="4" name="Picture 4" descr="35187-28032a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545" y="2500313"/>
            <a:ext cx="1938955" cy="1704975"/>
          </a:xfrm>
          <a:prstGeom prst="rect">
            <a:avLst/>
          </a:prstGeom>
        </p:spPr>
      </p:pic>
      <p:pic>
        <p:nvPicPr>
          <p:cNvPr id="6" name="Picture 6" descr="F4LW70BIYV9B9KK.MEDIUM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32613" y="361950"/>
            <a:ext cx="4106562" cy="36449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Features</a:t>
            </a:r>
          </a:p>
        </p:txBody>
      </p:sp>
      <p:sp>
        <p:nvSpPr>
          <p:cNvPr id="97" name="Shape 97"/>
          <p:cNvSpPr txBox="1"/>
          <p:nvPr>
            <p:extLst/>
          </p:nvPr>
        </p:nvSpPr>
        <p:spPr>
          <a:xfrm>
            <a:off x="504708" y="1838325"/>
            <a:ext cx="7638000" cy="345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514350" indent="-285750">
              <a:buClr>
                <a:schemeClr val="lt1"/>
              </a:buClr>
              <a:buChar char="•"/>
            </a:pPr>
            <a:r>
              <a:rPr lang="en-I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Face </a:t>
            </a: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Detection (Photo Capture</a:t>
            </a: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</a:rPr>
              <a:t> + Saved to Cloud )</a:t>
            </a:r>
          </a:p>
          <a:p>
            <a:pPr marL="285750" lvl="0" indent="-285750" rtl="0">
              <a:spcBef>
                <a:spcPts val="0"/>
              </a:spcBef>
              <a:buChar char="•"/>
            </a:pPr>
            <a:endParaRPr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  <a:p>
            <a:pPr marL="514350" lvl="0" indent="-285750" rtl="0">
              <a:spcBef>
                <a:spcPts val="0"/>
              </a:spcBef>
              <a:buClr>
                <a:schemeClr val="lt1"/>
              </a:buClr>
              <a:buChar char="•"/>
            </a:pP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Real-Time Notification</a:t>
            </a: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</a:rPr>
              <a:t>(App)</a:t>
            </a:r>
          </a:p>
          <a:p>
            <a:pPr marL="285750" lvl="0" indent="-285750" rtl="0">
              <a:spcBef>
                <a:spcPts val="0"/>
              </a:spcBef>
              <a:buChar char="•"/>
            </a:pPr>
            <a:endParaRPr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  <a:p>
            <a:pPr marL="514350" lvl="0" indent="-285750" rtl="0">
              <a:spcBef>
                <a:spcPts val="0"/>
              </a:spcBef>
              <a:buClr>
                <a:schemeClr val="lt1"/>
              </a:buClr>
              <a:buChar char="•"/>
            </a:pP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Cloud Storage for 24*7 access to photos from anywhere</a:t>
            </a:r>
            <a:endParaRPr lang="en"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  <a:p>
            <a:pPr marL="285750" lvl="0" indent="-285750" rtl="0">
              <a:spcBef>
                <a:spcPts val="0"/>
              </a:spcBef>
              <a:buChar char="•"/>
            </a:pPr>
            <a:endParaRPr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  <a:p>
            <a:pPr marL="514350" lvl="0" indent="-285750" rtl="0">
              <a:spcBef>
                <a:spcPts val="0"/>
              </a:spcBef>
              <a:buClr>
                <a:schemeClr val="lt1"/>
              </a:buClr>
              <a:buChar char="•"/>
            </a:pP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Face Recognition of registered users</a:t>
            </a:r>
            <a:endParaRPr lang="en"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Existing Products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Literary Survey</a:t>
            </a:r>
          </a:p>
        </p:txBody>
      </p:sp>
      <p:sp>
        <p:nvSpPr>
          <p:cNvPr id="108" name="Shape 108"/>
          <p:cNvSpPr txBox="1"/>
          <p:nvPr>
            <p:extLst/>
          </p:nvPr>
        </p:nvSpPr>
        <p:spPr>
          <a:xfrm>
            <a:off x="439525" y="1259150"/>
            <a:ext cx="7780500" cy="272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lnSpc>
                <a:spcPct val="200000"/>
              </a:lnSpc>
              <a:spcBef>
                <a:spcPts val="0"/>
              </a:spcBef>
              <a:buClr>
                <a:schemeClr val="lt1"/>
              </a:buClr>
            </a:pPr>
            <a:endParaRPr lang="en"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Font typeface="Source Code Pro"/>
              <a:buChar char="●"/>
            </a:pP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Existing products used in India are just a normal indoor audio/video intercom applications.</a:t>
            </a:r>
            <a:endParaRPr lang="en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Font typeface="Source Code Pro"/>
              <a:buChar char="●"/>
            </a:pP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Some international companies have manufactured similar products with enhanced functionality. </a:t>
            </a:r>
            <a:r>
              <a:rPr lang="en" u="sng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  <a:hlinkClick r:id="rId3"/>
              </a:rPr>
              <a:t>August Inc</a:t>
            </a: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 and </a:t>
            </a:r>
            <a:r>
              <a:rPr lang="en" u="sng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  <a:hlinkClick r:id="rId4"/>
              </a:rPr>
              <a:t>Skybell Inc</a:t>
            </a:r>
            <a:endParaRPr lang="en" u="sng">
              <a:solidFill>
                <a:schemeClr val="lt1"/>
              </a:solidFill>
              <a:latin typeface="Microsoft YaHei"/>
              <a:ea typeface="Microsoft YaHei"/>
              <a:cs typeface="Source Code Pro"/>
              <a:hlinkClick r:id="" action="ppaction://noaction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  <a:p>
            <a:pPr marL="457200" indent="-228600">
              <a:buClr>
                <a:schemeClr val="lt1"/>
              </a:buClr>
              <a:buFont typeface="Source Code Pro"/>
              <a:buChar char="●"/>
            </a:pP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A similar project based on Win 10 IoT Core using Azure cloud services is under development. </a:t>
            </a:r>
            <a:r>
              <a:rPr lang="en" u="sng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  <a:hlinkClick r:id="rId5"/>
              </a:rPr>
              <a:t>Hackster.io</a:t>
            </a: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hlinkClick r:id="rId6"/>
              </a:rPr>
              <a:t> </a:t>
            </a:r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hlinkClick r:id="" action="ppaction://noaction"/>
              </a:rPr>
              <a:t>&amp; </a:t>
            </a:r>
            <a:r>
              <a:rPr lang="en" u="sng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hlinkClick r:id="rId6"/>
              </a:rPr>
              <a:t>Instructables.com</a:t>
            </a:r>
            <a:r>
              <a:rPr lang="en" u="sng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</a:rPr>
              <a:t>.</a:t>
            </a:r>
          </a:p>
        </p:txBody>
      </p:sp>
      <p:sp>
        <p:nvSpPr>
          <p:cNvPr id="109" name="Shape 109"/>
          <p:cNvSpPr txBox="1"/>
          <p:nvPr>
            <p:extLst/>
          </p:nvPr>
        </p:nvSpPr>
        <p:spPr>
          <a:xfrm>
            <a:off x="475150" y="3848725"/>
            <a:ext cx="7744800" cy="85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chemeClr val="lt1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Overall, the scope of this project will be extended further with display modules and security provisions ,  which can enhance its functionality. </a:t>
            </a:r>
            <a:endParaRPr lang="en" dirty="0">
              <a:solidFill>
                <a:schemeClr val="lt1"/>
              </a:solidFill>
              <a:latin typeface="Microsoft YaHei"/>
              <a:ea typeface="Microsoft YaHei"/>
              <a:cs typeface="Source Code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Nationally Available </a:t>
            </a:r>
          </a:p>
        </p:txBody>
      </p:sp>
      <p:sp>
        <p:nvSpPr>
          <p:cNvPr id="116" name="Shape 116"/>
          <p:cNvSpPr txBox="1"/>
          <p:nvPr>
            <p:extLst/>
          </p:nvPr>
        </p:nvSpPr>
        <p:spPr>
          <a:xfrm>
            <a:off x="324112" y="1724025"/>
            <a:ext cx="2855700" cy="286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rgbClr val="FFFFFF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A widely used godrej seeThru appliance which can display the image/video outside of your home as and when the bell is pressed.</a:t>
            </a:r>
            <a:endParaRPr lang="en" dirty="0">
              <a:solidFill>
                <a:srgbClr val="FFFFFF"/>
              </a:solidFill>
              <a:latin typeface="Microsoft YaHei"/>
              <a:ea typeface="Microsoft YaHei"/>
              <a:cs typeface="Source Code Pro"/>
            </a:endParaRPr>
          </a:p>
          <a:p>
            <a:pPr lvl="0">
              <a:spcBef>
                <a:spcPts val="0"/>
              </a:spcBef>
              <a:buNone/>
            </a:pPr>
            <a:endParaRPr dirty="0">
              <a:solidFill>
                <a:srgbClr val="FFFFFF"/>
              </a:solidFill>
              <a:latin typeface="Microsoft YaHei"/>
              <a:ea typeface="Microsoft YaHei"/>
              <a:cs typeface="Source Code Pro"/>
            </a:endParaRPr>
          </a:p>
          <a:p>
            <a:r>
              <a:rPr lang="en" dirty="0">
                <a:solidFill>
                  <a:srgbClr val="FFFFFF"/>
                </a:solidFill>
                <a:latin typeface="Microsoft YaHei"/>
                <a:ea typeface="Microsoft YaHei"/>
                <a:cs typeface="Source Code Pro"/>
                <a:sym typeface="Source Code Pro"/>
              </a:rPr>
              <a:t>And it costs around 8.2K &amp;</a:t>
            </a:r>
            <a:r>
              <a:rPr lang="en" dirty="0">
                <a:solidFill>
                  <a:srgbClr val="FFFFFF"/>
                </a:solidFill>
                <a:latin typeface="Microsoft YaHei"/>
                <a:ea typeface="Microsoft YaHei"/>
                <a:cs typeface="Source Code Pro"/>
              </a:rPr>
              <a:t> above(with added features like storage etc.).</a:t>
            </a:r>
          </a:p>
          <a:p>
            <a:endParaRPr lang="en" dirty="0">
              <a:solidFill>
                <a:srgbClr val="FFFFFF"/>
              </a:solidFill>
              <a:latin typeface="Microsoft YaHei"/>
              <a:ea typeface="Microsoft YaHei"/>
              <a:cs typeface="Source Code Pro"/>
            </a:endParaRPr>
          </a:p>
          <a:p>
            <a:r>
              <a:rPr lang="en" dirty="0">
                <a:solidFill>
                  <a:srgbClr val="FFFFFF"/>
                </a:solidFill>
                <a:latin typeface="Microsoft YaHei"/>
                <a:ea typeface="Microsoft YaHei"/>
                <a:cs typeface="Source Code Pro"/>
              </a:rPr>
              <a:t>Here is an image of the variant mentioned above.</a:t>
            </a:r>
          </a:p>
        </p:txBody>
      </p:sp>
      <p:pic>
        <p:nvPicPr>
          <p:cNvPr id="2" name="Picture 2" descr="51NJSQuYdj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725" y="1724025"/>
            <a:ext cx="2978762" cy="2799768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0</TotalTime>
  <Words>306</Words>
  <Application>Microsoft Office PowerPoint</Application>
  <PresentationFormat>On-screen Show (16:9)</PresentationFormat>
  <Paragraphs>61</Paragraphs>
  <Slides>19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Quotable</vt:lpstr>
      <vt:lpstr>AstutëBell 2.0  Using Raspberry Pi ( OpenCV )</vt:lpstr>
      <vt:lpstr>AstutëBell</vt:lpstr>
      <vt:lpstr>Why IoT?</vt:lpstr>
      <vt:lpstr>Abstract</vt:lpstr>
      <vt:lpstr>PowerPoint Presentation</vt:lpstr>
      <vt:lpstr>Features</vt:lpstr>
      <vt:lpstr>Existing Products</vt:lpstr>
      <vt:lpstr>Literary Survey</vt:lpstr>
      <vt:lpstr>Nationally Available </vt:lpstr>
      <vt:lpstr>Internationally Available </vt:lpstr>
      <vt:lpstr> Proposed                    v/s               Existing</vt:lpstr>
      <vt:lpstr>Circuit Diagram</vt:lpstr>
      <vt:lpstr>PowerPoint Presentation</vt:lpstr>
      <vt:lpstr>UML Diagrams</vt:lpstr>
      <vt:lpstr>System Architecture (Flow)</vt:lpstr>
      <vt:lpstr>Use Case Diagram</vt:lpstr>
      <vt:lpstr>Sequence Diagram</vt:lpstr>
      <vt:lpstr>Activity Diagram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Doorbell Using Raspberry Pi</dc:title>
  <cp:lastModifiedBy>Steve Rogers</cp:lastModifiedBy>
  <cp:revision>197</cp:revision>
  <dcterms:modified xsi:type="dcterms:W3CDTF">2018-02-07T03:30:38Z</dcterms:modified>
</cp:coreProperties>
</file>